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sldIdLst>
    <p:sldId id="503" r:id="rId2"/>
    <p:sldId id="582" r:id="rId3"/>
    <p:sldId id="596" r:id="rId4"/>
    <p:sldId id="602" r:id="rId5"/>
    <p:sldId id="599" r:id="rId6"/>
    <p:sldId id="601" r:id="rId7"/>
    <p:sldId id="496"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xmlns="">
        <p14:section name="Default Section" id="{3B91E83D-0711-476B-AEF0-2D3F821826F8}">
          <p14:sldIdLst>
            <p14:sldId id="503"/>
            <p14:sldId id="582"/>
            <p14:sldId id="596"/>
            <p14:sldId id="598"/>
            <p14:sldId id="599"/>
            <p14:sldId id="600"/>
            <p14:sldId id="496"/>
          </p14:sldIdLst>
        </p14:section>
      </p14:sectionLst>
    </p:ex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6FFFF"/>
    <a:srgbClr val="F6CAD4"/>
    <a:srgbClr val="F9B9EB"/>
    <a:srgbClr val="F139E4"/>
    <a:srgbClr val="FFFF66"/>
    <a:srgbClr val="3A30FA"/>
    <a:srgbClr val="FF6600"/>
    <a:srgbClr val="B85250"/>
    <a:srgbClr val="FF3300"/>
    <a:srgbClr val="96969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95332" autoAdjust="0"/>
  </p:normalViewPr>
  <p:slideViewPr>
    <p:cSldViewPr showGuides="1">
      <p:cViewPr varScale="1">
        <p:scale>
          <a:sx n="87" d="100"/>
          <a:sy n="87" d="100"/>
        </p:scale>
        <p:origin x="-1330" y="-86"/>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pitchFamily="34" charset="0"/>
              </a:defRPr>
            </a:lvl1pPr>
          </a:lstStyle>
          <a:p>
            <a:fld id="{88709C98-B80A-4F28-AF74-CF08CF81A715}" type="datetime1">
              <a:rPr lang="en-US"/>
              <a:pPr/>
              <a:t>5/19/2024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4D112868-65FD-4572-A383-97DC0EC9B913}"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r>
              <a:rPr lang="en-US"/>
              <a:t>OOP Using JAVA</a:t>
            </a:r>
          </a:p>
        </p:txBody>
      </p:sp>
      <p:sp>
        <p:nvSpPr>
          <p:cNvPr id="5" name="Footer Placeholder 4"/>
          <p:cNvSpPr>
            <a:spLocks noGrp="1"/>
          </p:cNvSpPr>
          <p:nvPr>
            <p:ph type="ftr" sz="quarter" idx="11"/>
          </p:nvPr>
        </p:nvSpPr>
        <p:spPr/>
        <p:txBody>
          <a:bodyPr/>
          <a:lstStyle>
            <a:lvl1pPr>
              <a:defRPr/>
            </a:lvl1pPr>
          </a:lstStyle>
          <a:p>
            <a:pPr>
              <a:defRPr/>
            </a:pPr>
            <a:r>
              <a:rPr lang="en-US"/>
              <a:t>Faculty Name - GroupNo</a:t>
            </a:r>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lvl1pPr>
              <a:defRPr/>
            </a:lvl1pPr>
          </a:lstStyle>
          <a:p>
            <a:r>
              <a:rPr lang="en-US"/>
              <a:t>OOP Using JAVA</a:t>
            </a:r>
          </a:p>
        </p:txBody>
      </p:sp>
      <p:sp>
        <p:nvSpPr>
          <p:cNvPr id="11" name="Footer Placeholder 4"/>
          <p:cNvSpPr>
            <a:spLocks noGrp="1"/>
          </p:cNvSpPr>
          <p:nvPr>
            <p:ph type="ftr" sz="quarter" idx="11"/>
          </p:nvPr>
        </p:nvSpPr>
        <p:spPr/>
        <p:txBody>
          <a:bodyPr/>
          <a:lstStyle>
            <a:lvl1pPr>
              <a:defRPr/>
            </a:lvl1pPr>
          </a:lstStyle>
          <a:p>
            <a:pPr>
              <a:defRPr/>
            </a:pPr>
            <a:r>
              <a:rPr lang="en-US"/>
              <a:t>Faculty Name - GroupNo</a:t>
            </a:r>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r>
              <a:rPr lang="en-US"/>
              <a:t>OOP Using JAVA</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panose="020B0600070205080204" pitchFamily="34" charset="-128"/>
                <a:cs typeface="Times New Roman" panose="02020603050405020304" pitchFamily="18" charset="0"/>
              </a:defRPr>
            </a:lvl1pPr>
          </a:lstStyle>
          <a:p>
            <a:pPr>
              <a:defRPr/>
            </a:pPr>
            <a:r>
              <a:rPr lang="en-US"/>
              <a:t>Faculty Name - GroupNo</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775DC763-8AAC-4A07-A453-38B55A3783BD}"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pitchFamily="34"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908720"/>
            <a:ext cx="8153400" cy="5256584"/>
          </a:xfrm>
        </p:spPr>
        <p:txBody>
          <a:bodyPr/>
          <a:lstStyle/>
          <a:p>
            <a:r>
              <a:rPr lang="en-US" b="1" dirty="0">
                <a:solidFill>
                  <a:schemeClr val="tx1"/>
                </a:solidFill>
              </a:rPr>
              <a:t>22CS014</a:t>
            </a:r>
          </a:p>
          <a:p>
            <a:r>
              <a:rPr lang="en-US" b="1" dirty="0">
                <a:solidFill>
                  <a:schemeClr val="tx1"/>
                </a:solidFill>
                <a:latin typeface="Times New Roman" panose="02020603050405020304" pitchFamily="18" charset="0"/>
                <a:cs typeface="Times New Roman" panose="02020603050405020304" pitchFamily="18" charset="0"/>
              </a:rPr>
              <a:t>Front</a:t>
            </a:r>
            <a:r>
              <a:rPr lang="en-US" b="1" dirty="0">
                <a:solidFill>
                  <a:schemeClr val="tx1"/>
                </a:solidFill>
              </a:rPr>
              <a:t> </a:t>
            </a:r>
            <a:r>
              <a:rPr lang="en-US" b="1" dirty="0">
                <a:solidFill>
                  <a:schemeClr val="tx1"/>
                </a:solidFill>
                <a:latin typeface="Times New Roman" panose="02020603050405020304" pitchFamily="18" charset="0"/>
                <a:cs typeface="Times New Roman" panose="02020603050405020304" pitchFamily="18" charset="0"/>
              </a:rPr>
              <a:t>End </a:t>
            </a:r>
            <a:r>
              <a:rPr lang="en-US" b="1" dirty="0" smtClean="0">
                <a:solidFill>
                  <a:schemeClr val="tx1"/>
                </a:solidFill>
                <a:latin typeface="Times New Roman" panose="02020603050405020304" pitchFamily="18" charset="0"/>
                <a:cs typeface="Times New Roman" panose="02020603050405020304" pitchFamily="18" charset="0"/>
              </a:rPr>
              <a:t>Engineering-II</a:t>
            </a:r>
          </a:p>
          <a:p>
            <a:r>
              <a:rPr lang="en-IN" b="1" dirty="0" smtClean="0">
                <a:solidFill>
                  <a:schemeClr val="tx1"/>
                </a:solidFill>
                <a:latin typeface="Times New Roman" panose="02020603050405020304" pitchFamily="18" charset="0"/>
                <a:cs typeface="Times New Roman" panose="02020603050405020304" pitchFamily="18" charset="0"/>
              </a:rPr>
              <a:t>Project Name: WELLSTAY</a:t>
            </a:r>
            <a:endParaRPr lang="en-US" b="1" dirty="0">
              <a:solidFill>
                <a:schemeClr val="tx1"/>
              </a:solidFill>
              <a:latin typeface="Times New Roman" panose="02020603050405020304" pitchFamily="18" charset="0"/>
              <a:cs typeface="Times New Roman" panose="02020603050405020304" pitchFamily="18" charset="0"/>
            </a:endParaRPr>
          </a:p>
          <a:p>
            <a:endParaRPr lang="en-US" sz="4800" b="1" dirty="0">
              <a:solidFill>
                <a:schemeClr val="tx1"/>
              </a:solidFill>
            </a:endParaRPr>
          </a:p>
          <a:p>
            <a:endParaRPr lang="en-US" sz="2800" b="1" dirty="0">
              <a:solidFill>
                <a:schemeClr val="tx1"/>
              </a:solidFill>
            </a:endParaRPr>
          </a:p>
          <a:p>
            <a:pPr>
              <a:spcBef>
                <a:spcPts val="0"/>
              </a:spcBef>
            </a:pPr>
            <a:endParaRPr lang="en-US" sz="2800" b="1" dirty="0">
              <a:solidFill>
                <a:schemeClr val="tx1"/>
              </a:solidFill>
            </a:endParaRPr>
          </a:p>
          <a:p>
            <a:pPr>
              <a:spcBef>
                <a:spcPts val="0"/>
              </a:spcBef>
            </a:pPr>
            <a:endParaRPr lang="en-US" sz="2800" b="1" dirty="0">
              <a:solidFill>
                <a:schemeClr val="tx1"/>
              </a:solidFill>
            </a:endParaRPr>
          </a:p>
        </p:txBody>
      </p:sp>
      <p:sp>
        <p:nvSpPr>
          <p:cNvPr id="4" name="TextBox 3"/>
          <p:cNvSpPr txBox="1"/>
          <p:nvPr/>
        </p:nvSpPr>
        <p:spPr>
          <a:xfrm>
            <a:off x="1691680" y="5755604"/>
            <a:ext cx="6172200" cy="646331"/>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US" dirty="0">
                <a:solidFill>
                  <a:srgbClr val="FF0000"/>
                </a:solidFill>
                <a:latin typeface="Times New Roman" panose="02020603050405020304" pitchFamily="18" charset="0"/>
                <a:cs typeface="Times New Roman" panose="02020603050405020304" pitchFamily="18" charset="0"/>
              </a:rPr>
              <a:t>Chitkara University, Punjab</a:t>
            </a:r>
          </a:p>
        </p:txBody>
      </p:sp>
      <p:sp>
        <p:nvSpPr>
          <p:cNvPr id="2" name="TextBox 1"/>
          <p:cNvSpPr txBox="1"/>
          <p:nvPr/>
        </p:nvSpPr>
        <p:spPr>
          <a:xfrm>
            <a:off x="523056" y="3212976"/>
            <a:ext cx="3656965" cy="2017583"/>
          </a:xfrm>
          <a:prstGeom prst="rect">
            <a:avLst/>
          </a:prstGeom>
          <a:noFill/>
        </p:spPr>
        <p:txBody>
          <a:bodyPr wrap="square" rtlCol="0">
            <a:noAutofit/>
          </a:bodyPr>
          <a:lstStyle/>
          <a:p>
            <a:r>
              <a:rPr lang="en-US" sz="2000" dirty="0">
                <a:latin typeface="Times New Roman" panose="02020603050405020304" pitchFamily="18" charset="0"/>
                <a:cs typeface="Times New Roman" panose="02020603050405020304" pitchFamily="18" charset="0"/>
              </a:rPr>
              <a:t>Submitted by:</a:t>
            </a:r>
          </a:p>
          <a:p>
            <a:endParaRPr lang="en-US" sz="2000" u="sng"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Devanshi Dadwal   2210990262</a:t>
            </a:r>
          </a:p>
          <a:p>
            <a:r>
              <a:rPr lang="en-IN" sz="2000" dirty="0">
                <a:latin typeface="Times New Roman" panose="02020603050405020304" pitchFamily="18" charset="0"/>
                <a:cs typeface="Times New Roman" panose="02020603050405020304" pitchFamily="18" charset="0"/>
              </a:rPr>
              <a:t>Dikshant Sohal       2210990283</a:t>
            </a:r>
          </a:p>
          <a:p>
            <a:r>
              <a:rPr lang="en-IN" sz="2000" dirty="0">
                <a:latin typeface="Times New Roman" panose="02020603050405020304" pitchFamily="18" charset="0"/>
                <a:cs typeface="Times New Roman" panose="02020603050405020304" pitchFamily="18" charset="0"/>
              </a:rPr>
              <a:t>Dipankar Sethi       2210990287</a:t>
            </a:r>
          </a:p>
          <a:p>
            <a:r>
              <a:rPr lang="en-IN" sz="2000" dirty="0">
                <a:latin typeface="Times New Roman" panose="02020603050405020304" pitchFamily="18" charset="0"/>
                <a:cs typeface="Times New Roman" panose="02020603050405020304" pitchFamily="18" charset="0"/>
              </a:rPr>
              <a:t>Diyanshi Gupta      2210990305</a:t>
            </a:r>
          </a:p>
        </p:txBody>
      </p:sp>
      <p:sp>
        <p:nvSpPr>
          <p:cNvPr id="5" name="TextBox 4"/>
          <p:cNvSpPr txBox="1"/>
          <p:nvPr/>
        </p:nvSpPr>
        <p:spPr>
          <a:xfrm>
            <a:off x="6444208" y="3212976"/>
            <a:ext cx="237626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Submitted to:</a:t>
            </a:r>
          </a:p>
          <a:p>
            <a:endParaRPr lang="en-US" sz="2000" u="sng" dirty="0">
              <a:latin typeface="Times New Roman" panose="02020603050405020304" pitchFamily="18" charset="0"/>
              <a:cs typeface="Times New Roman" panose="02020603050405020304" pitchFamily="18" charset="0"/>
            </a:endParaRPr>
          </a:p>
          <a:p>
            <a:r>
              <a:rPr lang="en-IN" sz="2000" dirty="0" err="1" smtClean="0">
                <a:latin typeface="Times New Roman" panose="02020603050405020304" pitchFamily="18" charset="0"/>
                <a:cs typeface="Times New Roman" panose="02020603050405020304" pitchFamily="18" charset="0"/>
              </a:rPr>
              <a:t>Shalini</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Kumari</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116632"/>
            <a:ext cx="3635896" cy="838200"/>
          </a:xfrm>
        </p:spPr>
        <p:txBody>
          <a:bodyPr/>
          <a:lstStyle/>
          <a:p>
            <a:r>
              <a:rPr lang="en-IN" altLang="en-US" dirty="0"/>
              <a:t>Introduction</a:t>
            </a:r>
          </a:p>
        </p:txBody>
      </p:sp>
      <p:sp>
        <p:nvSpPr>
          <p:cNvPr id="3" name="Content Placeholder 2"/>
          <p:cNvSpPr>
            <a:spLocks noGrp="1"/>
          </p:cNvSpPr>
          <p:nvPr>
            <p:ph idx="1"/>
          </p:nvPr>
        </p:nvSpPr>
        <p:spPr>
          <a:xfrm>
            <a:off x="454424" y="1124744"/>
            <a:ext cx="8229600" cy="4984750"/>
          </a:xfrm>
        </p:spPr>
        <p:txBody>
          <a:bodyPr/>
          <a:lstStyle/>
          <a:p>
            <a:pPr marL="0" indent="0">
              <a:buNone/>
            </a:pPr>
            <a:r>
              <a:rPr lang="en-US" sz="2000" dirty="0" err="1" smtClean="0"/>
              <a:t>Wellstay</a:t>
            </a:r>
            <a:r>
              <a:rPr lang="en-US" sz="2000" dirty="0" smtClean="0"/>
              <a:t> </a:t>
            </a:r>
            <a:r>
              <a:rPr lang="en-US" sz="2000" dirty="0"/>
              <a:t>features a online  system in which guests and hosts can check the online housestays. It is operating an online marketplace for  homestays and experiences. Airbnb is an online marketplace that connects people who want to rent out their property with people who are looking for accommodations, typically for short stays. it is a unique business model, innovative use of technology.</a:t>
            </a:r>
          </a:p>
        </p:txBody>
      </p:sp>
      <p:sp>
        <p:nvSpPr>
          <p:cNvPr id="5" name="Slide Number Placeholder 4"/>
          <p:cNvSpPr>
            <a:spLocks noGrp="1"/>
          </p:cNvSpPr>
          <p:nvPr>
            <p:ph type="sldNum" sz="quarter" idx="12"/>
          </p:nvPr>
        </p:nvSpPr>
        <p:spPr/>
        <p:txBody>
          <a:bodyPr/>
          <a:lstStyle/>
          <a:p>
            <a:fld id="{8BD8F058-9003-4658-AA47-7D4800AF7EA2}" type="slidenum">
              <a:rPr lang="en-US" smtClean="0"/>
              <a:pPr/>
              <a:t>2</a:t>
            </a:fld>
            <a:endParaRPr lang="en-US"/>
          </a:p>
        </p:txBody>
      </p:sp>
      <p:pic>
        <p:nvPicPr>
          <p:cNvPr id="6" name="Picture 5">
            <a:extLst>
              <a:ext uri="{FF2B5EF4-FFF2-40B4-BE49-F238E27FC236}">
                <a16:creationId xmlns:a16="http://schemas.microsoft.com/office/drawing/2014/main" xmlns="" id="{09D4F5B3-C44F-C8E6-BC6C-777928E5C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9552" y="3287390"/>
            <a:ext cx="3312368" cy="2822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BD8F058-9003-4658-AA47-7D4800AF7EA2}" type="slidenum">
              <a:rPr lang="en-US"/>
              <a:pPr/>
              <a:t>3</a:t>
            </a:fld>
            <a:endParaRPr lang="en-US"/>
          </a:p>
        </p:txBody>
      </p:sp>
      <p:sp>
        <p:nvSpPr>
          <p:cNvPr id="10" name="Rectangle 9"/>
          <p:cNvSpPr/>
          <p:nvPr/>
        </p:nvSpPr>
        <p:spPr>
          <a:xfrm>
            <a:off x="3552073" y="3244334"/>
            <a:ext cx="248786" cy="369332"/>
          </a:xfrm>
          <a:prstGeom prst="rect">
            <a:avLst/>
          </a:prstGeom>
        </p:spPr>
        <p:txBody>
          <a:bodyPr wrap="none">
            <a:spAutoFit/>
          </a:bodyPr>
          <a:lstStyle/>
          <a:p>
            <a:pPr marL="0" indent="0">
              <a:buNone/>
            </a:pPr>
            <a:r>
              <a:rPr lang="en-US" dirty="0"/>
              <a:t>.</a:t>
            </a:r>
          </a:p>
        </p:txBody>
      </p:sp>
      <p:sp>
        <p:nvSpPr>
          <p:cNvPr id="11" name="Rectangle 10"/>
          <p:cNvSpPr/>
          <p:nvPr/>
        </p:nvSpPr>
        <p:spPr>
          <a:xfrm>
            <a:off x="642910" y="1357298"/>
            <a:ext cx="7858179" cy="369332"/>
          </a:xfrm>
          <a:prstGeom prst="rect">
            <a:avLst/>
          </a:prstGeom>
        </p:spPr>
        <p:txBody>
          <a:bodyPr wrap="square">
            <a:spAutoFit/>
          </a:bodyPr>
          <a:lstStyle/>
          <a:p>
            <a:r>
              <a:rPr lang="en-US" dirty="0"/>
              <a:t>.</a:t>
            </a:r>
          </a:p>
        </p:txBody>
      </p:sp>
      <p:sp>
        <p:nvSpPr>
          <p:cNvPr id="12" name="Rectangle 11"/>
          <p:cNvSpPr/>
          <p:nvPr/>
        </p:nvSpPr>
        <p:spPr>
          <a:xfrm>
            <a:off x="571472" y="4643446"/>
            <a:ext cx="8286808" cy="1477328"/>
          </a:xfrm>
          <a:prstGeom prst="rect">
            <a:avLst/>
          </a:prstGeom>
        </p:spPr>
        <p:txBody>
          <a:bodyPr wrap="square">
            <a:spAutoFit/>
          </a:bodyPr>
          <a:lstStyle/>
          <a:p>
            <a:endParaRPr lang="en-US" dirty="0"/>
          </a:p>
          <a:p>
            <a:endParaRPr lang="en-US" dirty="0"/>
          </a:p>
          <a:p>
            <a:endParaRPr lang="en-US" dirty="0"/>
          </a:p>
          <a:p>
            <a:r>
              <a:rPr lang="en-US" dirty="0" smtClean="0">
                <a:latin typeface="Times New Roman" panose="02020603050405020304" pitchFamily="18" charset="0"/>
                <a:cs typeface="Times New Roman" panose="02020603050405020304" pitchFamily="18" charset="0"/>
              </a:rPr>
              <a:t>This is the front page of our website which requires the details like location, check-in, check-out details etc.</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2EE1B992-E559-6E38-6A45-AE5D19540715}"/>
              </a:ext>
            </a:extLst>
          </p:cNvPr>
          <p:cNvSpPr txBox="1"/>
          <p:nvPr/>
        </p:nvSpPr>
        <p:spPr>
          <a:xfrm>
            <a:off x="179512" y="214006"/>
            <a:ext cx="159290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Visuals</a:t>
            </a:r>
            <a:endParaRPr lang="en-IN" sz="3200" dirty="0">
              <a:latin typeface="Times New Roman" panose="02020603050405020304" pitchFamily="18" charset="0"/>
              <a:cs typeface="Times New Roman" panose="02020603050405020304" pitchFamily="18" charset="0"/>
            </a:endParaRPr>
          </a:p>
        </p:txBody>
      </p:sp>
      <p:pic>
        <p:nvPicPr>
          <p:cNvPr id="13" name="Content Placeholder 12" descr="Screenshot (24).png"/>
          <p:cNvPicPr>
            <a:picLocks noGrp="1" noChangeAspect="1"/>
          </p:cNvPicPr>
          <p:nvPr>
            <p:ph idx="1"/>
          </p:nvPr>
        </p:nvPicPr>
        <p:blipFill>
          <a:blip r:embed="rId2"/>
          <a:stretch>
            <a:fillRect/>
          </a:stretch>
        </p:blipFill>
        <p:spPr>
          <a:xfrm>
            <a:off x="428596" y="1500174"/>
            <a:ext cx="8229600" cy="386548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Visuals</a:t>
            </a:r>
            <a:endParaRPr lang="en-US" dirty="0"/>
          </a:p>
        </p:txBody>
      </p:sp>
      <p:pic>
        <p:nvPicPr>
          <p:cNvPr id="4" name="Picture 3" descr="Screenshot (24).png"/>
          <p:cNvPicPr>
            <a:picLocks noChangeAspect="1"/>
          </p:cNvPicPr>
          <p:nvPr/>
        </p:nvPicPr>
        <p:blipFill>
          <a:blip r:embed="rId2"/>
          <a:stretch>
            <a:fillRect/>
          </a:stretch>
        </p:blipFill>
        <p:spPr>
          <a:xfrm>
            <a:off x="500034" y="2071678"/>
            <a:ext cx="4214842" cy="3429024"/>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descr="Screenshot (25).png"/>
          <p:cNvPicPr>
            <a:picLocks noChangeAspect="1"/>
          </p:cNvPicPr>
          <p:nvPr/>
        </p:nvPicPr>
        <p:blipFill>
          <a:blip r:embed="rId3" cstate="print"/>
          <a:stretch>
            <a:fillRect/>
          </a:stretch>
        </p:blipFill>
        <p:spPr>
          <a:xfrm>
            <a:off x="5000628" y="2071678"/>
            <a:ext cx="3717448" cy="3429024"/>
          </a:xfrm>
          <a:prstGeom prst="rect">
            <a:avLst/>
          </a:prstGeom>
          <a:ln w="88900" cap="sq" cmpd="thickThin">
            <a:solidFill>
              <a:srgbClr val="000000"/>
            </a:solidFill>
            <a:prstDash val="solid"/>
            <a:miter lim="800000"/>
          </a:ln>
          <a:effectLst>
            <a:innerShdw blurRad="76200">
              <a:srgbClr val="000000"/>
            </a:innerShdw>
          </a:effectLst>
        </p:spPr>
      </p:pic>
      <p:sp>
        <p:nvSpPr>
          <p:cNvPr id="6" name="Chevron 5"/>
          <p:cNvSpPr/>
          <p:nvPr/>
        </p:nvSpPr>
        <p:spPr>
          <a:xfrm>
            <a:off x="3714744"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Chevron 6"/>
          <p:cNvSpPr/>
          <p:nvPr/>
        </p:nvSpPr>
        <p:spPr>
          <a:xfrm>
            <a:off x="4214810"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4714876"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13" name="Rectangle 1"/>
          <p:cNvSpPr>
            <a:spLocks noGrp="1" noChangeArrowheads="1"/>
          </p:cNvSpPr>
          <p:nvPr>
            <p:ph type="subTitle" idx="1"/>
          </p:nvPr>
        </p:nvSpPr>
        <p:spPr bwMode="auto">
          <a:xfrm>
            <a:off x="1071538" y="5929330"/>
            <a:ext cx="704814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eaLnBrk="1" hangingPunct="1">
              <a:spcBef>
                <a:spcPct val="0"/>
              </a:spcBef>
            </a:pPr>
            <a:r>
              <a:rPr lang="en-US" sz="1200" b="1" dirty="0" smtClean="0">
                <a:solidFill>
                  <a:srgbClr val="000000"/>
                </a:solidFill>
                <a:latin typeface="Calibri" pitchFamily="34" charset="0"/>
                <a:ea typeface="Calibri" pitchFamily="34" charset="0"/>
                <a:cs typeface="Times New Roman" pitchFamily="18" charset="0"/>
              </a:rPr>
              <a:t>Our </a:t>
            </a:r>
            <a:r>
              <a:rPr lang="en-US" sz="1200" b="1" dirty="0" smtClean="0">
                <a:solidFill>
                  <a:srgbClr val="000000"/>
                </a:solidFill>
                <a:latin typeface="Calibri" pitchFamily="34" charset="0"/>
                <a:ea typeface="Calibri" pitchFamily="34" charset="0"/>
                <a:cs typeface="Times New Roman" pitchFamily="18" charset="0"/>
              </a:rPr>
              <a:t>website offers you </a:t>
            </a:r>
            <a:r>
              <a:rPr lang="en-US" sz="1200" b="1" dirty="0" err="1" smtClean="0">
                <a:solidFill>
                  <a:srgbClr val="000000"/>
                </a:solidFill>
                <a:latin typeface="Calibri" pitchFamily="34" charset="0"/>
                <a:ea typeface="Calibri" pitchFamily="34" charset="0"/>
                <a:cs typeface="Times New Roman" pitchFamily="18" charset="0"/>
              </a:rPr>
              <a:t>homestay</a:t>
            </a:r>
            <a:r>
              <a:rPr lang="en-US" sz="1200" b="1" dirty="0" smtClean="0">
                <a:solidFill>
                  <a:srgbClr val="000000"/>
                </a:solidFill>
                <a:latin typeface="Calibri" pitchFamily="34" charset="0"/>
                <a:ea typeface="Calibri" pitchFamily="34" charset="0"/>
                <a:cs typeface="Times New Roman" pitchFamily="18" charset="0"/>
              </a:rPr>
              <a:t> based on your number of stays. Calendar visuals </a:t>
            </a:r>
            <a:r>
              <a:rPr lang="en-US" sz="1200" b="1" dirty="0" smtClean="0">
                <a:solidFill>
                  <a:srgbClr val="000000"/>
                </a:solidFill>
                <a:latin typeface="Calibri" pitchFamily="34" charset="0"/>
                <a:ea typeface="Calibri" pitchFamily="34" charset="0"/>
                <a:cs typeface="Times New Roman" pitchFamily="18" charset="0"/>
              </a:rPr>
              <a:t>and add </a:t>
            </a:r>
            <a:r>
              <a:rPr lang="en-US" sz="1200" b="1" dirty="0" smtClean="0">
                <a:solidFill>
                  <a:srgbClr val="000000"/>
                </a:solidFill>
                <a:latin typeface="Calibri" pitchFamily="34" charset="0"/>
                <a:ea typeface="Calibri" pitchFamily="34" charset="0"/>
                <a:cs typeface="Times New Roman" pitchFamily="18" charset="0"/>
              </a:rPr>
              <a:t>ease and </a:t>
            </a:r>
            <a:r>
              <a:rPr lang="en-US" sz="1200" b="1" dirty="0" smtClean="0">
                <a:solidFill>
                  <a:srgbClr val="000000"/>
                </a:solidFill>
                <a:latin typeface="Calibri" pitchFamily="34" charset="0"/>
                <a:ea typeface="Calibri" pitchFamily="34" charset="0"/>
                <a:cs typeface="Times New Roman" pitchFamily="18" charset="0"/>
              </a:rPr>
              <a:t>charm</a:t>
            </a:r>
            <a:r>
              <a:rPr lang="en-US" sz="1200" b="1" dirty="0" smtClean="0">
                <a:solidFill>
                  <a:srgbClr val="000000"/>
                </a:solidFill>
                <a:latin typeface="Calibri" pitchFamily="34" charset="0"/>
                <a:ea typeface="Calibri" pitchFamily="34" charset="0"/>
                <a:cs typeface="Times New Roman" pitchFamily="18" charset="0"/>
              </a:rPr>
              <a:t>.</a:t>
            </a:r>
            <a:r>
              <a:rPr kumimoji="0" lang="en-US" sz="1200" b="1"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1BC984-7DD9-1104-9A1B-F7BB00BD0447}"/>
              </a:ext>
            </a:extLst>
          </p:cNvPr>
          <p:cNvSpPr>
            <a:spLocks noGrp="1"/>
          </p:cNvSpPr>
          <p:nvPr>
            <p:ph type="title"/>
          </p:nvPr>
        </p:nvSpPr>
        <p:spPr/>
        <p:txBody>
          <a:bodyPr/>
          <a:lstStyle/>
          <a:p>
            <a:pPr algn="l"/>
            <a:r>
              <a:rPr lang="en-US" dirty="0"/>
              <a:t>Visuals</a:t>
            </a:r>
            <a:endParaRPr lang="en-IN" dirty="0"/>
          </a:p>
        </p:txBody>
      </p:sp>
      <p:sp>
        <p:nvSpPr>
          <p:cNvPr id="5" name="Slide Number Placeholder 4">
            <a:extLst>
              <a:ext uri="{FF2B5EF4-FFF2-40B4-BE49-F238E27FC236}">
                <a16:creationId xmlns:a16="http://schemas.microsoft.com/office/drawing/2014/main" xmlns="" id="{A3567621-6698-E50C-4687-39D2B13AC881}"/>
              </a:ext>
            </a:extLst>
          </p:cNvPr>
          <p:cNvSpPr>
            <a:spLocks noGrp="1"/>
          </p:cNvSpPr>
          <p:nvPr>
            <p:ph type="sldNum" sz="quarter" idx="12"/>
          </p:nvPr>
        </p:nvSpPr>
        <p:spPr/>
        <p:txBody>
          <a:bodyPr/>
          <a:lstStyle/>
          <a:p>
            <a:fld id="{8BD8F058-9003-4658-AA47-7D4800AF7EA2}" type="slidenum">
              <a:rPr lang="en-US" smtClean="0"/>
              <a:pPr/>
              <a:t>5</a:t>
            </a:fld>
            <a:endParaRPr lang="en-US"/>
          </a:p>
        </p:txBody>
      </p:sp>
      <p:sp>
        <p:nvSpPr>
          <p:cNvPr id="8" name="Arrow: Left 7">
            <a:extLst>
              <a:ext uri="{FF2B5EF4-FFF2-40B4-BE49-F238E27FC236}">
                <a16:creationId xmlns:a16="http://schemas.microsoft.com/office/drawing/2014/main" xmlns="" id="{708E7F1B-1786-AB3D-072F-6A16AD823A96}"/>
              </a:ext>
            </a:extLst>
          </p:cNvPr>
          <p:cNvSpPr/>
          <p:nvPr/>
        </p:nvSpPr>
        <p:spPr>
          <a:xfrm rot="5400000">
            <a:off x="1639622" y="3146668"/>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5EDC9BC9-2556-8133-F9B3-EF02A67B74FC}"/>
              </a:ext>
            </a:extLst>
          </p:cNvPr>
          <p:cNvSpPr txBox="1"/>
          <p:nvPr/>
        </p:nvSpPr>
        <p:spPr>
          <a:xfrm>
            <a:off x="1571604" y="5857892"/>
            <a:ext cx="571835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Cards rendering the fetched results in a clean, easily interpretable form.</a:t>
            </a:r>
            <a:endParaRPr lang="en-IN" dirty="0">
              <a:latin typeface="Times New Roman" panose="02020603050405020304" pitchFamily="18" charset="0"/>
              <a:cs typeface="Times New Roman" panose="02020603050405020304" pitchFamily="18" charset="0"/>
            </a:endParaRPr>
          </a:p>
        </p:txBody>
      </p:sp>
      <p:pic>
        <p:nvPicPr>
          <p:cNvPr id="14" name="Content Placeholder 13" descr="Screenshot (27).png"/>
          <p:cNvPicPr>
            <a:picLocks noGrp="1" noChangeAspect="1"/>
          </p:cNvPicPr>
          <p:nvPr>
            <p:ph idx="1"/>
          </p:nvPr>
        </p:nvPicPr>
        <p:blipFill>
          <a:blip r:embed="rId2"/>
          <a:stretch>
            <a:fillRect/>
          </a:stretch>
        </p:blipFill>
        <p:spPr>
          <a:xfrm>
            <a:off x="357158" y="1214422"/>
            <a:ext cx="8229600" cy="3930090"/>
          </a:xfrm>
          <a:prstGeom prst="rect">
            <a:avLst/>
          </a:prstGeom>
          <a:ln w="88900" cap="sq" cmpd="thickThin">
            <a:solidFill>
              <a:srgbClr val="000000"/>
            </a:solidFill>
            <a:prstDash val="solid"/>
            <a:miter lim="800000"/>
          </a:ln>
          <a:effectLst>
            <a:innerShdw blurRad="76200">
              <a:srgbClr val="000000"/>
            </a:innerShdw>
          </a:effectLst>
        </p:spPr>
      </p:pic>
      <p:sp>
        <p:nvSpPr>
          <p:cNvPr id="9" name="Arrow: Left 8">
            <a:extLst>
              <a:ext uri="{FF2B5EF4-FFF2-40B4-BE49-F238E27FC236}">
                <a16:creationId xmlns:a16="http://schemas.microsoft.com/office/drawing/2014/main" xmlns="" id="{8C2AE888-6942-EEDE-7D88-E9D9BD9EFE7E}"/>
              </a:ext>
            </a:extLst>
          </p:cNvPr>
          <p:cNvSpPr/>
          <p:nvPr/>
        </p:nvSpPr>
        <p:spPr>
          <a:xfrm rot="5400000">
            <a:off x="99668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xmlns="" id="{97D54E0D-142A-5C20-0639-3B768353F194}"/>
              </a:ext>
            </a:extLst>
          </p:cNvPr>
          <p:cNvSpPr/>
          <p:nvPr/>
        </p:nvSpPr>
        <p:spPr>
          <a:xfrm rot="5400000">
            <a:off x="278263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xmlns="" id="{17BFAB85-9F6C-3404-AD53-8AC65AD8969C}"/>
              </a:ext>
            </a:extLst>
          </p:cNvPr>
          <p:cNvSpPr/>
          <p:nvPr/>
        </p:nvSpPr>
        <p:spPr>
          <a:xfrm rot="5400000">
            <a:off x="4854332"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Left 10">
            <a:extLst>
              <a:ext uri="{FF2B5EF4-FFF2-40B4-BE49-F238E27FC236}">
                <a16:creationId xmlns:a16="http://schemas.microsoft.com/office/drawing/2014/main" xmlns="" id="{17BFAB85-9F6C-3404-AD53-8AC65AD8969C}"/>
              </a:ext>
            </a:extLst>
          </p:cNvPr>
          <p:cNvSpPr/>
          <p:nvPr/>
        </p:nvSpPr>
        <p:spPr>
          <a:xfrm rot="5400000">
            <a:off x="671172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49458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Visuals</a:t>
            </a:r>
            <a:endParaRPr lang="en-US" dirty="0"/>
          </a:p>
        </p:txBody>
      </p:sp>
      <p:pic>
        <p:nvPicPr>
          <p:cNvPr id="4" name="Picture 3" descr="Screenshot (28).png"/>
          <p:cNvPicPr>
            <a:picLocks noChangeAspect="1"/>
          </p:cNvPicPr>
          <p:nvPr/>
        </p:nvPicPr>
        <p:blipFill>
          <a:blip r:embed="rId2"/>
          <a:stretch>
            <a:fillRect/>
          </a:stretch>
        </p:blipFill>
        <p:spPr>
          <a:xfrm>
            <a:off x="357158" y="1500174"/>
            <a:ext cx="5786478" cy="3975463"/>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Screenshot (30).png"/>
          <p:cNvPicPr>
            <a:picLocks noChangeAspect="1"/>
          </p:cNvPicPr>
          <p:nvPr/>
        </p:nvPicPr>
        <p:blipFill>
          <a:blip r:embed="rId3"/>
          <a:stretch>
            <a:fillRect/>
          </a:stretch>
        </p:blipFill>
        <p:spPr>
          <a:xfrm>
            <a:off x="6405304" y="2143116"/>
            <a:ext cx="2738696" cy="4010585"/>
          </a:xfrm>
          <a:prstGeom prst="rect">
            <a:avLst/>
          </a:prstGeom>
        </p:spPr>
      </p:pic>
      <p:sp>
        <p:nvSpPr>
          <p:cNvPr id="19" name="Curved Up Arrow 18"/>
          <p:cNvSpPr/>
          <p:nvPr/>
        </p:nvSpPr>
        <p:spPr>
          <a:xfrm>
            <a:off x="3643306" y="4500570"/>
            <a:ext cx="3214710" cy="10715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2"/>
          <p:cNvSpPr>
            <a:spLocks noGrp="1" noChangeArrowheads="1"/>
          </p:cNvSpPr>
          <p:nvPr>
            <p:ph type="subTitle" idx="1"/>
          </p:nvPr>
        </p:nvSpPr>
        <p:spPr bwMode="auto">
          <a:xfrm>
            <a:off x="2143108" y="5929330"/>
            <a:ext cx="5214974"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eaLnBrk="1" hangingPunct="1">
              <a:spcBef>
                <a:spcPct val="0"/>
              </a:spcBef>
            </a:pPr>
            <a:r>
              <a:rPr kumimoji="0" lang="en-US" sz="1200" b="1"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Cards rendering the fetched result in clean</a:t>
            </a:r>
            <a:r>
              <a:rPr kumimoji="0" lang="en-US" sz="1200" b="1" i="0" u="none" strike="noStrike" cap="none" normalizeH="0" dirty="0" smtClean="0">
                <a:ln>
                  <a:noFill/>
                </a:ln>
                <a:solidFill>
                  <a:srgbClr val="000000"/>
                </a:solidFill>
                <a:effectLst/>
                <a:latin typeface="Calibri" pitchFamily="34" charset="0"/>
                <a:ea typeface="Calibri" pitchFamily="34" charset="0"/>
                <a:cs typeface="Times New Roman" pitchFamily="18" charset="0"/>
              </a:rPr>
              <a:t> easily interpretable form.</a:t>
            </a:r>
            <a:endParaRPr lang="en-US" sz="1800" b="1" dirty="0" smtClean="0"/>
          </a:p>
          <a:p>
            <a:pPr algn="l" eaLnBrk="1" hangingPunct="1">
              <a:spcBef>
                <a:spcPct val="0"/>
              </a:spcBef>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42781"/>
            <a:ext cx="2133600" cy="365125"/>
          </a:xfrm>
        </p:spPr>
        <p:txBody>
          <a:bodyPr/>
          <a:lstStyle/>
          <a:p>
            <a:fld id="{8BD8F058-9003-4658-AA47-7D4800AF7EA2}" type="slidenum">
              <a:rPr lang="en-US" smtClean="0"/>
              <a:pPr/>
              <a:t>7</a:t>
            </a:fld>
            <a:endParaRPr lang="en-US"/>
          </a:p>
        </p:txBody>
      </p:sp>
      <p:sp>
        <p:nvSpPr>
          <p:cNvPr id="5" name="Content Placeholder 4"/>
          <p:cNvSpPr>
            <a:spLocks noGrp="1"/>
          </p:cNvSpPr>
          <p:nvPr>
            <p:ph idx="1"/>
          </p:nvPr>
        </p:nvSpPr>
        <p:spPr>
          <a:xfrm>
            <a:off x="467360" y="1197083"/>
            <a:ext cx="8229600" cy="4686911"/>
          </a:xfrm>
        </p:spPr>
        <p:txBody>
          <a:bodyPr/>
          <a:lstStyle/>
          <a:p>
            <a:pPr>
              <a:buAutoNum type="arabicParenR"/>
            </a:pPr>
            <a:r>
              <a:rPr lang="en-US" altLang="en-US" sz="1800" b="0" i="0" dirty="0">
                <a:effectLst/>
              </a:rPr>
              <a:t>Search and Discovery: Guests can search for accommodations based on location, dates, price range, amenities, and other filters to find the perfect place to stay.</a:t>
            </a:r>
          </a:p>
          <a:p>
            <a:pPr marL="0" indent="0">
              <a:buNone/>
            </a:pPr>
            <a:endParaRPr lang="en-IN" altLang="en-US" sz="1800" b="0" i="0" dirty="0">
              <a:effectLst/>
            </a:endParaRPr>
          </a:p>
          <a:p>
            <a:pPr marL="0" indent="0">
              <a:buNone/>
            </a:pPr>
            <a:r>
              <a:rPr lang="en-IN" altLang="en-US" sz="1800" b="0" i="0" dirty="0">
                <a:effectLst/>
              </a:rPr>
              <a:t>2) </a:t>
            </a:r>
            <a:r>
              <a:rPr lang="en-US" altLang="en-US" sz="1800" b="0" i="0" dirty="0">
                <a:effectLst/>
              </a:rPr>
              <a:t>Reviews and Ratings: </a:t>
            </a:r>
            <a:r>
              <a:rPr lang="en-US" altLang="en-US" sz="1800" dirty="0"/>
              <a:t>G</a:t>
            </a:r>
            <a:r>
              <a:rPr lang="en-US" altLang="en-US" sz="1800" b="0" i="0" dirty="0">
                <a:effectLst/>
              </a:rPr>
              <a:t>uests can leave reviews and ratings after each stay, which helps build trust within the Airbnb community and ensures quality experiences.</a:t>
            </a:r>
          </a:p>
          <a:p>
            <a:pPr marL="0" indent="0">
              <a:buNone/>
            </a:pPr>
            <a:endParaRPr lang="en-IN" altLang="en-US" sz="1800" b="0" i="0" dirty="0">
              <a:effectLst/>
            </a:endParaRPr>
          </a:p>
          <a:p>
            <a:pPr marL="0" indent="0">
              <a:buNone/>
            </a:pPr>
            <a:r>
              <a:rPr lang="en-IN" altLang="en-US" sz="1800" b="0" i="0" dirty="0">
                <a:effectLst/>
              </a:rPr>
              <a:t>3) </a:t>
            </a:r>
            <a:r>
              <a:rPr lang="en-US" altLang="en-US" sz="1800" b="0" i="0" dirty="0">
                <a:effectLst/>
              </a:rPr>
              <a:t>Providing comprehensive information such as the quantity of bedrooms, bathrooms, kitchen facilities, and other pertinent details.</a:t>
            </a:r>
          </a:p>
          <a:p>
            <a:pPr marL="0" indent="0">
              <a:buNone/>
            </a:pPr>
            <a:r>
              <a:rPr lang="en-IN" altLang="en-US" sz="1800" b="0" i="0" dirty="0">
                <a:effectLst/>
              </a:rPr>
              <a:t> </a:t>
            </a:r>
          </a:p>
          <a:p>
            <a:pPr marL="0" indent="0">
              <a:buNone/>
            </a:pPr>
            <a:r>
              <a:rPr lang="en-IN" altLang="en-US" sz="1800" b="0" i="0" dirty="0">
                <a:effectLst/>
              </a:rPr>
              <a:t>4) </a:t>
            </a:r>
            <a:r>
              <a:rPr lang="en-US" altLang="en-US" sz="1800" b="0" i="0" dirty="0">
                <a:effectLst/>
              </a:rPr>
              <a:t>Guests can utilize the feature for specifying their arrival and departure dates.</a:t>
            </a:r>
          </a:p>
          <a:p>
            <a:pPr marL="0" indent="0">
              <a:buNone/>
            </a:pPr>
            <a:endParaRPr lang="en-US" altLang="en-US" sz="1800" b="0" i="0" dirty="0">
              <a:effectLst/>
            </a:endParaRPr>
          </a:p>
          <a:p>
            <a:pPr marL="0" indent="0">
              <a:buNone/>
            </a:pPr>
            <a:r>
              <a:rPr lang="en-IN" altLang="en-US" sz="1800" b="0" i="0" dirty="0">
                <a:effectLst/>
              </a:rPr>
              <a:t>5) </a:t>
            </a:r>
            <a:r>
              <a:rPr lang="en-US" altLang="en-US" sz="1800" b="0" i="0" dirty="0">
                <a:effectLst/>
              </a:rPr>
              <a:t>Displaying all the particulars regarding expenses.</a:t>
            </a:r>
            <a:r>
              <a:rPr lang="en-IN" altLang="en-US" sz="1800" b="0" i="0" dirty="0">
                <a:effectLst/>
              </a:rPr>
              <a:t>.</a:t>
            </a:r>
          </a:p>
        </p:txBody>
      </p:sp>
      <p:sp>
        <p:nvSpPr>
          <p:cNvPr id="3" name="TextBox 2"/>
          <p:cNvSpPr txBox="1"/>
          <p:nvPr/>
        </p:nvSpPr>
        <p:spPr>
          <a:xfrm>
            <a:off x="179512" y="180897"/>
            <a:ext cx="1970405" cy="58356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287</Words>
  <Application>Microsoft Office PowerPoint</Application>
  <PresentationFormat>On-screen Show (4:3)</PresentationFormat>
  <Paragraphs>45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Slide 1</vt:lpstr>
      <vt:lpstr>Introduction</vt:lpstr>
      <vt:lpstr>Slide 3</vt:lpstr>
      <vt:lpstr>Visuals</vt:lpstr>
      <vt:lpstr>Visuals</vt:lpstr>
      <vt:lpstr>Visuals</vt:lpstr>
      <vt:lpstr>Slide 7</vt:lpstr>
    </vt:vector>
  </TitlesOfParts>
  <Company>CCC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Vandana Mohindru Sood</dc:creator>
  <cp:lastModifiedBy>Dikshant sohal</cp:lastModifiedBy>
  <cp:revision>1702</cp:revision>
  <dcterms:created xsi:type="dcterms:W3CDTF">2010-04-09T07:36:00Z</dcterms:created>
  <dcterms:modified xsi:type="dcterms:W3CDTF">2024-05-19T11:03:56Z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745C1912D307459888DA28D607A60313_12</vt:lpwstr>
  </property>
  <property fmtid="{D5CDD505-2E9C-101B-9397-08002B2CF9AE}" pid="3" name="KSOProductBuildVer">
    <vt:lpwstr>1033-12.2.0.16731</vt:lpwstr>
  </property>
</Properties>
</file>